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9" r:id="rId2"/>
    <p:sldId id="260" r:id="rId3"/>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00202"/>
    <a:srgbClr val="741618"/>
    <a:srgbClr val="DEEBF7"/>
    <a:srgbClr val="FFD1FE"/>
    <a:srgbClr val="FFE389"/>
    <a:srgbClr val="F169FF"/>
    <a:srgbClr val="D000E6"/>
    <a:srgbClr val="FE72FB"/>
    <a:srgbClr val="FD3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130" d="100"/>
          <a:sy n="130" d="100"/>
        </p:scale>
        <p:origin x="63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5300"/>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7938" y="0"/>
            <a:ext cx="2919412" cy="495300"/>
          </a:xfrm>
          <a:prstGeom prst="rect">
            <a:avLst/>
          </a:prstGeom>
        </p:spPr>
        <p:txBody>
          <a:bodyPr vert="horz" lIns="91429" tIns="45715" rIns="91429" bIns="45715" rtlCol="0"/>
          <a:lstStyle>
            <a:lvl1pPr algn="r">
              <a:defRPr sz="1200"/>
            </a:lvl1pPr>
          </a:lstStyle>
          <a:p>
            <a:fld id="{3ED508ED-AEB5-4D86-9559-49A77009D249}" type="datetimeFigureOut">
              <a:rPr kumimoji="1" lang="ja-JP" altLang="en-US" smtClean="0"/>
              <a:t>2018/6/19</a:t>
            </a:fld>
            <a:endParaRPr kumimoji="1" lang="ja-JP" altLang="en-US"/>
          </a:p>
        </p:txBody>
      </p:sp>
      <p:sp>
        <p:nvSpPr>
          <p:cNvPr id="4" name="フッター プレースホルダー 3"/>
          <p:cNvSpPr>
            <a:spLocks noGrp="1"/>
          </p:cNvSpPr>
          <p:nvPr>
            <p:ph type="ftr" sz="quarter" idx="2"/>
          </p:nvPr>
        </p:nvSpPr>
        <p:spPr>
          <a:xfrm>
            <a:off x="0" y="9377364"/>
            <a:ext cx="2921000" cy="495300"/>
          </a:xfrm>
          <a:prstGeom prst="rect">
            <a:avLst/>
          </a:prstGeom>
        </p:spPr>
        <p:txBody>
          <a:bodyPr vert="horz" lIns="91429" tIns="45715" rIns="91429"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7938" y="9377364"/>
            <a:ext cx="2919412" cy="495300"/>
          </a:xfrm>
          <a:prstGeom prst="rect">
            <a:avLst/>
          </a:prstGeom>
        </p:spPr>
        <p:txBody>
          <a:bodyPr vert="horz" lIns="91429" tIns="45715" rIns="91429" bIns="45715" rtlCol="0" anchor="b"/>
          <a:lstStyle>
            <a:lvl1pPr algn="r">
              <a:defRPr sz="1200"/>
            </a:lvl1pPr>
          </a:lstStyle>
          <a:p>
            <a:fld id="{6DDA2CBD-EFA1-4F40-B1F8-7DC6B4D8E900}" type="slidenum">
              <a:rPr kumimoji="1" lang="ja-JP" altLang="en-US" smtClean="0"/>
              <a:t>‹#›</a:t>
            </a:fld>
            <a:endParaRPr kumimoji="1" lang="ja-JP" altLang="en-US"/>
          </a:p>
        </p:txBody>
      </p:sp>
    </p:spTree>
    <p:extLst>
      <p:ext uri="{BB962C8B-B14F-4D97-AF65-F5344CB8AC3E}">
        <p14:creationId xmlns:p14="http://schemas.microsoft.com/office/powerpoint/2010/main" val="3354000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5300"/>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938" y="0"/>
            <a:ext cx="2919412" cy="495300"/>
          </a:xfrm>
          <a:prstGeom prst="rect">
            <a:avLst/>
          </a:prstGeom>
        </p:spPr>
        <p:txBody>
          <a:bodyPr vert="horz" lIns="91429" tIns="45715" rIns="91429" bIns="45715" rtlCol="0"/>
          <a:lstStyle>
            <a:lvl1pPr algn="r">
              <a:defRPr sz="1200"/>
            </a:lvl1pPr>
          </a:lstStyle>
          <a:p>
            <a:fld id="{D3D040BA-D2BE-4A24-B759-552ADAF08E26}" type="datetimeFigureOut">
              <a:rPr kumimoji="1" lang="ja-JP" altLang="en-US" smtClean="0"/>
              <a:t>2018/6/19</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8725" cy="3332162"/>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74688" y="4751389"/>
            <a:ext cx="5391150" cy="3887787"/>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4"/>
            <a:ext cx="2921000" cy="495300"/>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938" y="9377364"/>
            <a:ext cx="2919412" cy="495300"/>
          </a:xfrm>
          <a:prstGeom prst="rect">
            <a:avLst/>
          </a:prstGeom>
        </p:spPr>
        <p:txBody>
          <a:bodyPr vert="horz" lIns="91429" tIns="45715" rIns="91429" bIns="45715" rtlCol="0" anchor="b"/>
          <a:lstStyle>
            <a:lvl1pPr algn="r">
              <a:defRPr sz="1200"/>
            </a:lvl1pPr>
          </a:lstStyle>
          <a:p>
            <a:fld id="{93634810-2177-4003-97E3-D7F35AFB1B78}" type="slidenum">
              <a:rPr kumimoji="1" lang="ja-JP" altLang="en-US" smtClean="0"/>
              <a:t>‹#›</a:t>
            </a:fld>
            <a:endParaRPr kumimoji="1" lang="ja-JP" altLang="en-US"/>
          </a:p>
        </p:txBody>
      </p:sp>
    </p:spTree>
    <p:extLst>
      <p:ext uri="{BB962C8B-B14F-4D97-AF65-F5344CB8AC3E}">
        <p14:creationId xmlns:p14="http://schemas.microsoft.com/office/powerpoint/2010/main" val="11662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BA2FFE-2C14-420F-BB09-B2802CF4A468}" type="slidenum">
              <a:rPr kumimoji="1" lang="ja-JP" altLang="en-US" smtClean="0"/>
              <a:t>2</a:t>
            </a:fld>
            <a:endParaRPr kumimoji="1" lang="ja-JP" altLang="en-US"/>
          </a:p>
        </p:txBody>
      </p:sp>
    </p:spTree>
    <p:extLst>
      <p:ext uri="{BB962C8B-B14F-4D97-AF65-F5344CB8AC3E}">
        <p14:creationId xmlns:p14="http://schemas.microsoft.com/office/powerpoint/2010/main" val="377571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118229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50935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196843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384140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266772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288920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71154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15652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6819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407893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E12C8F3-2A8B-4852-A64A-84FE8AC88EC7}" type="datetimeFigureOut">
              <a:rPr kumimoji="1" lang="ja-JP" altLang="en-US" smtClean="0"/>
              <a:t>2018/6/19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251635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E12C8F3-2A8B-4852-A64A-84FE8AC88EC7}" type="datetimeFigureOut">
              <a:rPr kumimoji="1" lang="ja-JP" altLang="en-US" smtClean="0"/>
              <a:t>2018/6/19</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EF7885-9682-4AE7-B0D0-ADE0ADD2DCB1}" type="slidenum">
              <a:rPr kumimoji="1" lang="ja-JP" altLang="en-US" smtClean="0"/>
              <a:t>‹#›</a:t>
            </a:fld>
            <a:endParaRPr kumimoji="1" lang="ja-JP" altLang="en-US"/>
          </a:p>
        </p:txBody>
      </p:sp>
    </p:spTree>
    <p:extLst>
      <p:ext uri="{BB962C8B-B14F-4D97-AF65-F5344CB8AC3E}">
        <p14:creationId xmlns:p14="http://schemas.microsoft.com/office/powerpoint/2010/main" val="9057056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www.taka.co.jp/tada/detail.php?id=1061&amp;cid=4&amp;cid2=16"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12000"/>
          </a:srgbClr>
        </a:solidFill>
        <a:effectLst/>
      </p:bgPr>
    </p:bg>
    <p:spTree>
      <p:nvGrpSpPr>
        <p:cNvPr id="1" name=""/>
        <p:cNvGrpSpPr/>
        <p:nvPr/>
      </p:nvGrpSpPr>
      <p:grpSpPr>
        <a:xfrm>
          <a:off x="0" y="0"/>
          <a:ext cx="0" cy="0"/>
          <a:chOff x="0" y="0"/>
          <a:chExt cx="0" cy="0"/>
        </a:xfrm>
      </p:grpSpPr>
      <p:sp>
        <p:nvSpPr>
          <p:cNvPr id="9" name="思考の吹き出し: 雲形 8">
            <a:extLst>
              <a:ext uri="{FF2B5EF4-FFF2-40B4-BE49-F238E27FC236}">
                <a16:creationId xmlns="" xmlns:a16="http://schemas.microsoft.com/office/drawing/2014/main" id="{093CB588-4577-47CE-860F-C70A47CFD494}"/>
              </a:ext>
            </a:extLst>
          </p:cNvPr>
          <p:cNvSpPr/>
          <p:nvPr/>
        </p:nvSpPr>
        <p:spPr>
          <a:xfrm rot="285558">
            <a:off x="1296168" y="1750223"/>
            <a:ext cx="5455389" cy="2792540"/>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b="1" dirty="0">
                <a:solidFill>
                  <a:schemeClr val="tx1"/>
                </a:solidFill>
              </a:rPr>
              <a:t>春日井まつりにて行われるパレードに参加して、子どもと学生がお菓子と一緒に笑顔をプレゼントします。</a:t>
            </a:r>
            <a:endParaRPr lang="en-US" altLang="ja-JP" b="1" dirty="0">
              <a:solidFill>
                <a:schemeClr val="tx1"/>
              </a:solidFill>
            </a:endParaRPr>
          </a:p>
          <a:p>
            <a:pPr algn="ctr"/>
            <a:r>
              <a:rPr lang="ja-JP" altLang="en-US" b="1" dirty="0">
                <a:solidFill>
                  <a:schemeClr val="tx1"/>
                </a:solidFill>
              </a:rPr>
              <a:t>本番に向けた練習では子どもたちだけでなく学生との絆も生まれ、パレード当日の思い出は一生の宝物となること間違いなし！！</a:t>
            </a: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159" y="3867068"/>
            <a:ext cx="2967258" cy="2427359"/>
          </a:xfrm>
          <a:prstGeom prst="ellipse">
            <a:avLst/>
          </a:prstGeom>
          <a:ln>
            <a:noFill/>
          </a:ln>
          <a:effectLst>
            <a:softEdge rad="112500"/>
          </a:effectLst>
        </p:spPr>
      </p:pic>
      <p:sp>
        <p:nvSpPr>
          <p:cNvPr id="2" name="リボン: カーブして下方向に曲がる 1">
            <a:extLst>
              <a:ext uri="{FF2B5EF4-FFF2-40B4-BE49-F238E27FC236}">
                <a16:creationId xmlns="" xmlns:a16="http://schemas.microsoft.com/office/drawing/2014/main" id="{75AD5D8E-953C-46CB-BBB3-D4E68561A47D}"/>
              </a:ext>
            </a:extLst>
          </p:cNvPr>
          <p:cNvSpPr/>
          <p:nvPr/>
        </p:nvSpPr>
        <p:spPr>
          <a:xfrm>
            <a:off x="-44059" y="45584"/>
            <a:ext cx="6464745" cy="1794890"/>
          </a:xfrm>
          <a:prstGeom prst="ellipseRibbon">
            <a:avLst/>
          </a:prstGeom>
          <a:solidFill>
            <a:srgbClr val="A0020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000" dirty="0"/>
          </a:p>
        </p:txBody>
      </p:sp>
      <p:sp>
        <p:nvSpPr>
          <p:cNvPr id="36" name="角丸四角形 35"/>
          <p:cNvSpPr/>
          <p:nvPr/>
        </p:nvSpPr>
        <p:spPr>
          <a:xfrm>
            <a:off x="317006" y="6138187"/>
            <a:ext cx="6034304" cy="2457141"/>
          </a:xfrm>
          <a:prstGeom prst="roundRect">
            <a:avLst/>
          </a:prstGeom>
          <a:gradFill flip="none" rotWithShape="1">
            <a:gsLst>
              <a:gs pos="31000">
                <a:srgbClr val="FCE8DB"/>
              </a:gs>
              <a:gs pos="0">
                <a:schemeClr val="accent2">
                  <a:lumMod val="5000"/>
                  <a:lumOff val="95000"/>
                </a:schemeClr>
              </a:gs>
              <a:gs pos="100000">
                <a:schemeClr val="accent2">
                  <a:lumMod val="30000"/>
                  <a:lumOff val="70000"/>
                </a:schemeClr>
              </a:gs>
            </a:gsLst>
            <a:lin ang="27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107292" y="8565546"/>
            <a:ext cx="4531507" cy="584775"/>
          </a:xfrm>
          <a:prstGeom prst="rect">
            <a:avLst/>
          </a:prstGeom>
          <a:noFill/>
        </p:spPr>
        <p:txBody>
          <a:bodyPr wrap="square" rtlCol="0">
            <a:spAutoFit/>
          </a:bodyPr>
          <a:lstStyle/>
          <a:p>
            <a:pPr algn="ctr"/>
            <a:r>
              <a:rPr lang="ja-JP" altLang="en-US" sz="1600" dirty="0">
                <a:solidFill>
                  <a:schemeClr val="accent1">
                    <a:lumMod val="50000"/>
                  </a:schemeClr>
                </a:solidFill>
              </a:rPr>
              <a:t>（企画）中部大学ボランティア・</a:t>
            </a:r>
            <a:r>
              <a:rPr lang="en-US" altLang="ja-JP" sz="1600" dirty="0">
                <a:solidFill>
                  <a:schemeClr val="accent1">
                    <a:lumMod val="50000"/>
                  </a:schemeClr>
                </a:solidFill>
              </a:rPr>
              <a:t>NPO</a:t>
            </a:r>
            <a:r>
              <a:rPr lang="ja-JP" altLang="en-US" sz="1600" dirty="0">
                <a:solidFill>
                  <a:schemeClr val="accent1">
                    <a:lumMod val="50000"/>
                  </a:schemeClr>
                </a:solidFill>
              </a:rPr>
              <a:t>センター</a:t>
            </a:r>
            <a:endParaRPr lang="en-US" altLang="ja-JP" sz="1600" dirty="0">
              <a:solidFill>
                <a:schemeClr val="accent1">
                  <a:lumMod val="50000"/>
                </a:schemeClr>
              </a:solidFill>
            </a:endParaRPr>
          </a:p>
          <a:p>
            <a:pPr algn="ctr"/>
            <a:r>
              <a:rPr lang="ja-JP" altLang="en-US" sz="1600" dirty="0">
                <a:solidFill>
                  <a:schemeClr val="accent1">
                    <a:lumMod val="50000"/>
                  </a:schemeClr>
                </a:solidFill>
              </a:rPr>
              <a:t> </a:t>
            </a:r>
            <a:r>
              <a:rPr kumimoji="1" lang="ja-JP" altLang="en-US" sz="1600" dirty="0">
                <a:solidFill>
                  <a:schemeClr val="accent1">
                    <a:lumMod val="50000"/>
                  </a:schemeClr>
                </a:solidFill>
              </a:rPr>
              <a:t>（主催）春日井市、春日井まつり実行委員会</a:t>
            </a:r>
          </a:p>
        </p:txBody>
      </p:sp>
      <p:grpSp>
        <p:nvGrpSpPr>
          <p:cNvPr id="40" name="グループ化 39"/>
          <p:cNvGrpSpPr/>
          <p:nvPr/>
        </p:nvGrpSpPr>
        <p:grpSpPr>
          <a:xfrm>
            <a:off x="-3573265" y="1115924"/>
            <a:ext cx="591334" cy="1018507"/>
            <a:chOff x="256999" y="2079523"/>
            <a:chExt cx="591334" cy="1018507"/>
          </a:xfrm>
        </p:grpSpPr>
        <p:sp>
          <p:nvSpPr>
            <p:cNvPr id="29" name="テキスト ボックス 28"/>
            <p:cNvSpPr txBox="1"/>
            <p:nvPr/>
          </p:nvSpPr>
          <p:spPr>
            <a:xfrm>
              <a:off x="256999" y="2079523"/>
              <a:ext cx="184731" cy="523220"/>
            </a:xfrm>
            <a:prstGeom prst="rect">
              <a:avLst/>
            </a:prstGeom>
            <a:noFill/>
          </p:spPr>
          <p:txBody>
            <a:bodyPr wrap="none" rtlCol="0">
              <a:spAutoFit/>
            </a:bodyPr>
            <a:lstStyle/>
            <a:p>
              <a:endParaRPr kumimoji="1" lang="ja-JP" altLang="en-US" sz="2800" dirty="0"/>
            </a:p>
          </p:txBody>
        </p:sp>
        <p:sp>
          <p:nvSpPr>
            <p:cNvPr id="30" name="テキスト ボックス 29"/>
            <p:cNvSpPr txBox="1"/>
            <p:nvPr/>
          </p:nvSpPr>
          <p:spPr>
            <a:xfrm>
              <a:off x="663602" y="2574810"/>
              <a:ext cx="184731" cy="523220"/>
            </a:xfrm>
            <a:prstGeom prst="rect">
              <a:avLst/>
            </a:prstGeom>
            <a:noFill/>
          </p:spPr>
          <p:txBody>
            <a:bodyPr wrap="none" rtlCol="0">
              <a:spAutoFit/>
            </a:bodyPr>
            <a:lstStyle/>
            <a:p>
              <a:endParaRPr kumimoji="1" lang="ja-JP" altLang="en-US" sz="2800" dirty="0"/>
            </a:p>
          </p:txBody>
        </p:sp>
      </p:grpSp>
      <p:grpSp>
        <p:nvGrpSpPr>
          <p:cNvPr id="35" name="グループ化 34"/>
          <p:cNvGrpSpPr/>
          <p:nvPr/>
        </p:nvGrpSpPr>
        <p:grpSpPr>
          <a:xfrm>
            <a:off x="601112" y="6181921"/>
            <a:ext cx="5952504" cy="2466668"/>
            <a:chOff x="-5858338" y="902354"/>
            <a:chExt cx="6165941" cy="2518277"/>
          </a:xfrm>
        </p:grpSpPr>
        <p:sp>
          <p:nvSpPr>
            <p:cNvPr id="14" name="テキスト ボックス 13"/>
            <p:cNvSpPr txBox="1"/>
            <p:nvPr/>
          </p:nvSpPr>
          <p:spPr>
            <a:xfrm>
              <a:off x="-2549860" y="902354"/>
              <a:ext cx="2857463" cy="2450885"/>
            </a:xfrm>
            <a:prstGeom prst="rect">
              <a:avLst/>
            </a:prstGeom>
            <a:noFill/>
          </p:spPr>
          <p:txBody>
            <a:bodyPr wrap="square" rtlCol="0">
              <a:spAutoFit/>
            </a:bodyPr>
            <a:lstStyle/>
            <a:p>
              <a:r>
                <a:rPr lang="en-US" altLang="ja-JP" sz="1500" dirty="0"/>
                <a:t>〈</a:t>
              </a:r>
              <a:r>
                <a:rPr lang="ja-JP" altLang="en-US" sz="1500" dirty="0"/>
                <a:t>練習日程</a:t>
              </a:r>
              <a:r>
                <a:rPr lang="en-US" altLang="ja-JP" sz="1500" dirty="0"/>
                <a:t>〉</a:t>
              </a:r>
            </a:p>
            <a:p>
              <a:r>
                <a:rPr lang="en-US" altLang="ja-JP" sz="1500" dirty="0" smtClean="0"/>
                <a:t> 8/26(</a:t>
              </a:r>
              <a:r>
                <a:rPr lang="ja-JP" altLang="en-US" sz="1500" dirty="0"/>
                <a:t>日</a:t>
              </a:r>
              <a:r>
                <a:rPr lang="en-US" altLang="ja-JP" sz="1500" dirty="0" smtClean="0"/>
                <a:t>)  </a:t>
              </a:r>
              <a:r>
                <a:rPr lang="ja-JP" altLang="en-US" sz="1500" dirty="0"/>
                <a:t>　　　 </a:t>
              </a:r>
              <a:endParaRPr lang="en-US" altLang="ja-JP" sz="1500" dirty="0"/>
            </a:p>
            <a:p>
              <a:r>
                <a:rPr lang="ja-JP" altLang="en-US" sz="1500" dirty="0"/>
                <a:t> </a:t>
              </a:r>
              <a:r>
                <a:rPr lang="en-US" altLang="ja-JP" sz="1500" dirty="0" smtClean="0"/>
                <a:t>9/2(</a:t>
              </a:r>
              <a:r>
                <a:rPr lang="ja-JP" altLang="en-US" sz="1500" dirty="0"/>
                <a:t>日</a:t>
              </a:r>
              <a:r>
                <a:rPr lang="en-US" altLang="ja-JP" sz="1500" dirty="0"/>
                <a:t>),15(</a:t>
              </a:r>
              <a:r>
                <a:rPr lang="ja-JP" altLang="en-US" sz="1500" dirty="0"/>
                <a:t>土</a:t>
              </a:r>
              <a:r>
                <a:rPr lang="en-US" altLang="ja-JP" sz="1500" dirty="0"/>
                <a:t>),23</a:t>
              </a:r>
              <a:r>
                <a:rPr lang="ja-JP" altLang="en-US" sz="1500" dirty="0"/>
                <a:t>（日）</a:t>
              </a:r>
            </a:p>
            <a:p>
              <a:r>
                <a:rPr lang="en-US" altLang="ja-JP" sz="1500" dirty="0" smtClean="0"/>
                <a:t>10/6</a:t>
              </a:r>
              <a:r>
                <a:rPr lang="en-US" altLang="ja-JP" sz="1500" dirty="0"/>
                <a:t>(</a:t>
              </a:r>
              <a:r>
                <a:rPr lang="ja-JP" altLang="en-US" sz="1500" dirty="0"/>
                <a:t>土</a:t>
              </a:r>
              <a:r>
                <a:rPr lang="en-US" altLang="ja-JP" sz="1500" dirty="0"/>
                <a:t>),14(</a:t>
              </a:r>
              <a:r>
                <a:rPr lang="ja-JP" altLang="en-US" sz="1500" dirty="0"/>
                <a:t>日</a:t>
              </a:r>
              <a:r>
                <a:rPr lang="en-US" altLang="ja-JP" sz="1500" dirty="0"/>
                <a:t>)</a:t>
              </a:r>
            </a:p>
            <a:p>
              <a:r>
                <a:rPr lang="en-US" altLang="ja-JP" sz="1500" dirty="0"/>
                <a:t>〈</a:t>
              </a:r>
              <a:r>
                <a:rPr lang="ja-JP" altLang="en-US" sz="1500" dirty="0"/>
                <a:t>時間</a:t>
              </a:r>
              <a:r>
                <a:rPr lang="en-US" altLang="ja-JP" sz="1500" dirty="0"/>
                <a:t>〉</a:t>
              </a:r>
            </a:p>
            <a:p>
              <a:r>
                <a:rPr lang="en-US" altLang="ja-JP" sz="1500" dirty="0"/>
                <a:t>10</a:t>
              </a:r>
              <a:r>
                <a:rPr lang="ja-JP" altLang="en-US" sz="1500" dirty="0"/>
                <a:t>：</a:t>
              </a:r>
              <a:r>
                <a:rPr lang="en-US" altLang="ja-JP" sz="1500" dirty="0"/>
                <a:t>00</a:t>
              </a:r>
              <a:r>
                <a:rPr lang="ja-JP" altLang="en-US" sz="1500" dirty="0"/>
                <a:t>～</a:t>
              </a:r>
              <a:r>
                <a:rPr lang="en-US" altLang="ja-JP" sz="1500" dirty="0"/>
                <a:t>11</a:t>
              </a:r>
              <a:r>
                <a:rPr lang="ja-JP" altLang="en-US" sz="1500" dirty="0"/>
                <a:t>：</a:t>
              </a:r>
              <a:r>
                <a:rPr lang="en-US" altLang="ja-JP" sz="1500" dirty="0"/>
                <a:t>30</a:t>
              </a:r>
            </a:p>
            <a:p>
              <a:r>
                <a:rPr lang="en-US" altLang="ja-JP" sz="1500" dirty="0"/>
                <a:t>※</a:t>
              </a:r>
              <a:r>
                <a:rPr lang="ja-JP" altLang="en-US" sz="1500" dirty="0"/>
                <a:t>練習は全</a:t>
              </a:r>
              <a:r>
                <a:rPr lang="en-US" altLang="ja-JP" sz="1500" dirty="0"/>
                <a:t>6</a:t>
              </a:r>
              <a:r>
                <a:rPr lang="ja-JP" altLang="en-US" sz="1500" dirty="0"/>
                <a:t>回です。</a:t>
              </a:r>
              <a:endParaRPr lang="en-US" altLang="ja-JP" sz="1500" dirty="0"/>
            </a:p>
            <a:p>
              <a:r>
                <a:rPr lang="ja-JP" altLang="en-US" sz="1500" dirty="0"/>
                <a:t>動きやすい格好で来てください。</a:t>
              </a:r>
              <a:endParaRPr lang="en-US" altLang="ja-JP" sz="1500" dirty="0"/>
            </a:p>
            <a:p>
              <a:r>
                <a:rPr lang="en-US" altLang="ja-JP" sz="1500" dirty="0"/>
                <a:t>※</a:t>
              </a:r>
              <a:r>
                <a:rPr lang="ja-JP" altLang="en-US" sz="1500" dirty="0"/>
                <a:t>詳細は後日、連絡担当者にお知らせします。</a:t>
              </a:r>
            </a:p>
          </p:txBody>
        </p:sp>
        <p:sp>
          <p:nvSpPr>
            <p:cNvPr id="8" name="テキスト ボックス 7"/>
            <p:cNvSpPr txBox="1"/>
            <p:nvPr/>
          </p:nvSpPr>
          <p:spPr>
            <a:xfrm>
              <a:off x="-5858338" y="954106"/>
              <a:ext cx="2960045" cy="1508238"/>
            </a:xfrm>
            <a:prstGeom prst="rect">
              <a:avLst/>
            </a:prstGeom>
            <a:noFill/>
          </p:spPr>
          <p:txBody>
            <a:bodyPr wrap="square" rtlCol="0">
              <a:spAutoFit/>
            </a:bodyPr>
            <a:lstStyle/>
            <a:p>
              <a:r>
                <a:rPr lang="en-US" altLang="ja-JP" sz="1500" dirty="0"/>
                <a:t>〈</a:t>
              </a:r>
              <a:r>
                <a:rPr lang="ja-JP" altLang="en-US" sz="1500" dirty="0"/>
                <a:t>募集要項</a:t>
              </a:r>
              <a:r>
                <a:rPr lang="en-US" altLang="ja-JP" sz="1500" dirty="0"/>
                <a:t>〉</a:t>
              </a:r>
              <a:endParaRPr lang="ja-JP" altLang="en-US" sz="1500" dirty="0"/>
            </a:p>
            <a:p>
              <a:r>
                <a:rPr lang="ja-JP" altLang="en-US" sz="1500" dirty="0"/>
                <a:t>対象：年長・小学</a:t>
              </a:r>
              <a:r>
                <a:rPr lang="en-US" altLang="ja-JP" sz="1500" dirty="0"/>
                <a:t>1</a:t>
              </a:r>
              <a:r>
                <a:rPr lang="ja-JP" altLang="en-US" sz="1500" dirty="0"/>
                <a:t>～</a:t>
              </a:r>
              <a:r>
                <a:rPr lang="en-US" altLang="ja-JP" sz="1500" dirty="0"/>
                <a:t>6</a:t>
              </a:r>
              <a:r>
                <a:rPr lang="ja-JP" altLang="en-US" sz="1500" dirty="0"/>
                <a:t>年生</a:t>
              </a:r>
            </a:p>
            <a:p>
              <a:r>
                <a:rPr lang="ja-JP" altLang="en-US" sz="1500" dirty="0"/>
                <a:t>定員：</a:t>
              </a:r>
              <a:r>
                <a:rPr lang="en-US" altLang="ja-JP" sz="1500" dirty="0"/>
                <a:t>30</a:t>
              </a:r>
              <a:r>
                <a:rPr lang="ja-JP" altLang="en-US" sz="1500" dirty="0"/>
                <a:t>人</a:t>
              </a:r>
            </a:p>
            <a:p>
              <a:r>
                <a:rPr lang="ja-JP" altLang="en-US" sz="1500" dirty="0"/>
                <a:t>応募締切</a:t>
              </a:r>
              <a:r>
                <a:rPr lang="ja-JP" altLang="en-US" sz="1500" dirty="0" smtClean="0"/>
                <a:t>：</a:t>
              </a:r>
              <a:r>
                <a:rPr lang="en-US" altLang="ja-JP" sz="1500" dirty="0"/>
                <a:t>7</a:t>
              </a:r>
              <a:r>
                <a:rPr lang="ja-JP" altLang="en-US" sz="1500" dirty="0" smtClean="0"/>
                <a:t>月</a:t>
              </a:r>
              <a:r>
                <a:rPr lang="en-US" altLang="ja-JP" sz="1500" dirty="0" smtClean="0"/>
                <a:t>27</a:t>
              </a:r>
              <a:r>
                <a:rPr lang="ja-JP" altLang="en-US" sz="1500" dirty="0" smtClean="0"/>
                <a:t>日</a:t>
              </a:r>
              <a:r>
                <a:rPr lang="ja-JP" altLang="en-US" sz="1500" dirty="0" smtClean="0"/>
                <a:t>（金）</a:t>
              </a:r>
              <a:endParaRPr lang="ja-JP" altLang="en-US" sz="1500" dirty="0"/>
            </a:p>
            <a:p>
              <a:r>
                <a:rPr lang="en-US" altLang="ja-JP" sz="1500" dirty="0"/>
                <a:t>※</a:t>
              </a:r>
              <a:r>
                <a:rPr lang="ja-JP" altLang="en-US" sz="1500" dirty="0"/>
                <a:t>先着順で定員に達し次第締め切ります。</a:t>
              </a:r>
              <a:endParaRPr kumimoji="1" lang="ja-JP" altLang="en-US" sz="1500" dirty="0"/>
            </a:p>
          </p:txBody>
        </p:sp>
        <p:sp>
          <p:nvSpPr>
            <p:cNvPr id="10" name="テキスト ボックス 9"/>
            <p:cNvSpPr txBox="1"/>
            <p:nvPr/>
          </p:nvSpPr>
          <p:spPr>
            <a:xfrm>
              <a:off x="-5858338" y="2383718"/>
              <a:ext cx="3790752" cy="1036913"/>
            </a:xfrm>
            <a:prstGeom prst="rect">
              <a:avLst/>
            </a:prstGeom>
            <a:noFill/>
          </p:spPr>
          <p:txBody>
            <a:bodyPr wrap="square" rtlCol="0">
              <a:spAutoFit/>
            </a:bodyPr>
            <a:lstStyle/>
            <a:p>
              <a:r>
                <a:rPr lang="en-US" altLang="ja-JP" sz="1500" dirty="0"/>
                <a:t>〈</a:t>
              </a:r>
              <a:r>
                <a:rPr lang="ja-JP" altLang="en-US" sz="1500" dirty="0"/>
                <a:t>練習のご案内</a:t>
              </a:r>
              <a:r>
                <a:rPr lang="en-US" altLang="ja-JP" sz="1500" dirty="0"/>
                <a:t>〉</a:t>
              </a:r>
            </a:p>
            <a:p>
              <a:r>
                <a:rPr lang="ja-JP" altLang="en-US" sz="1500" dirty="0"/>
                <a:t>練習場所：レディヤンかすがい</a:t>
              </a:r>
            </a:p>
            <a:p>
              <a:r>
                <a:rPr lang="ja-JP" altLang="en-US" sz="1500" dirty="0"/>
                <a:t>所在地：〒</a:t>
              </a:r>
              <a:r>
                <a:rPr lang="en-US" altLang="ja-JP" sz="1500" dirty="0"/>
                <a:t>486-0844</a:t>
              </a:r>
            </a:p>
            <a:p>
              <a:r>
                <a:rPr lang="ja-JP" altLang="en-US" sz="1500" dirty="0"/>
                <a:t>春日井市鳥居松町</a:t>
              </a:r>
              <a:r>
                <a:rPr lang="en-US" altLang="ja-JP" sz="1500" dirty="0"/>
                <a:t>2‐247</a:t>
              </a:r>
              <a:endParaRPr lang="ja-JP" altLang="en-US" sz="1500" dirty="0"/>
            </a:p>
          </p:txBody>
        </p:sp>
      </p:grpSp>
      <p:grpSp>
        <p:nvGrpSpPr>
          <p:cNvPr id="43" name="グループ化 42"/>
          <p:cNvGrpSpPr/>
          <p:nvPr/>
        </p:nvGrpSpPr>
        <p:grpSpPr>
          <a:xfrm>
            <a:off x="3095625" y="5359680"/>
            <a:ext cx="3457991" cy="746105"/>
            <a:chOff x="-3724437" y="505469"/>
            <a:chExt cx="3370586" cy="1006971"/>
          </a:xfrm>
          <a:solidFill>
            <a:srgbClr val="7030A0">
              <a:alpha val="12000"/>
            </a:srgbClr>
          </a:solidFill>
        </p:grpSpPr>
        <p:sp>
          <p:nvSpPr>
            <p:cNvPr id="42" name="正方形/長方形 41"/>
            <p:cNvSpPr/>
            <p:nvPr/>
          </p:nvSpPr>
          <p:spPr>
            <a:xfrm>
              <a:off x="-3724437" y="1000770"/>
              <a:ext cx="3370586" cy="511670"/>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indent="184150"/>
              <a:r>
                <a:rPr lang="ja-JP" altLang="en-US" sz="2000" b="1" dirty="0">
                  <a:solidFill>
                    <a:schemeClr val="tx1"/>
                  </a:solidFill>
                </a:rPr>
                <a:t> </a:t>
              </a:r>
              <a:r>
                <a:rPr lang="ja-JP" altLang="en-US" sz="2000" b="1" dirty="0" smtClean="0">
                  <a:solidFill>
                    <a:schemeClr val="tx1"/>
                  </a:solidFill>
                </a:rPr>
                <a:t> 曲</a:t>
              </a:r>
              <a:r>
                <a:rPr lang="ja-JP" altLang="en-US" sz="2000" b="1" dirty="0">
                  <a:solidFill>
                    <a:schemeClr val="tx1"/>
                  </a:solidFill>
                </a:rPr>
                <a:t>：</a:t>
              </a:r>
              <a:r>
                <a:rPr lang="en-US" altLang="ja-JP" sz="2000" b="1" dirty="0">
                  <a:solidFill>
                    <a:schemeClr val="tx1"/>
                  </a:solidFill>
                </a:rPr>
                <a:t>Monster(</a:t>
              </a:r>
              <a:r>
                <a:rPr lang="ja-JP" altLang="en-US" sz="2000" b="1" dirty="0">
                  <a:solidFill>
                    <a:schemeClr val="tx1"/>
                  </a:solidFill>
                </a:rPr>
                <a:t>嵐）</a:t>
              </a:r>
              <a:endParaRPr lang="en-US" altLang="ja-JP" sz="2000" b="1" dirty="0">
                <a:solidFill>
                  <a:schemeClr val="tx1"/>
                </a:solidFill>
              </a:endParaRPr>
            </a:p>
          </p:txBody>
        </p:sp>
        <p:sp>
          <p:nvSpPr>
            <p:cNvPr id="41" name="正方形/長方形 40"/>
            <p:cNvSpPr/>
            <p:nvPr/>
          </p:nvSpPr>
          <p:spPr>
            <a:xfrm>
              <a:off x="-3724437" y="505469"/>
              <a:ext cx="3370586" cy="495301"/>
            </a:xfrm>
            <a:prstGeom prst="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b="1" dirty="0">
                  <a:solidFill>
                    <a:schemeClr val="tx1"/>
                  </a:solidFill>
                </a:rPr>
                <a:t>本番</a:t>
              </a:r>
              <a:r>
                <a:rPr lang="ja-JP" altLang="en-US" sz="2000" b="1" dirty="0" smtClean="0">
                  <a:solidFill>
                    <a:schemeClr val="tx1"/>
                  </a:solidFill>
                </a:rPr>
                <a:t>：平成</a:t>
              </a:r>
              <a:r>
                <a:rPr lang="en-US" altLang="ja-JP" sz="2000" b="1" dirty="0" smtClean="0">
                  <a:solidFill>
                    <a:schemeClr val="tx1"/>
                  </a:solidFill>
                </a:rPr>
                <a:t>30</a:t>
              </a:r>
              <a:r>
                <a:rPr lang="ja-JP" altLang="en-US" sz="2000" b="1" dirty="0" smtClean="0">
                  <a:solidFill>
                    <a:schemeClr val="tx1"/>
                  </a:solidFill>
                </a:rPr>
                <a:t>年</a:t>
              </a:r>
              <a:r>
                <a:rPr lang="en-US" altLang="ja-JP" sz="2000" b="1" dirty="0" smtClean="0">
                  <a:solidFill>
                    <a:schemeClr val="tx1"/>
                  </a:solidFill>
                </a:rPr>
                <a:t>10</a:t>
              </a:r>
              <a:r>
                <a:rPr lang="ja-JP" altLang="en-US" sz="2000" b="1" dirty="0">
                  <a:solidFill>
                    <a:schemeClr val="tx1"/>
                  </a:solidFill>
                </a:rPr>
                <a:t>月</a:t>
              </a:r>
              <a:r>
                <a:rPr lang="en-US" altLang="ja-JP" sz="2000" b="1" dirty="0">
                  <a:solidFill>
                    <a:schemeClr val="tx1"/>
                  </a:solidFill>
                </a:rPr>
                <a:t>21</a:t>
              </a:r>
              <a:r>
                <a:rPr lang="ja-JP" altLang="en-US" sz="2000" b="1" dirty="0">
                  <a:solidFill>
                    <a:schemeClr val="tx1"/>
                  </a:solidFill>
                </a:rPr>
                <a:t>日（日）</a:t>
              </a:r>
              <a:endParaRPr lang="en-US" altLang="ja-JP" sz="2000" b="1" dirty="0">
                <a:solidFill>
                  <a:schemeClr val="tx1"/>
                </a:solidFill>
              </a:endParaRPr>
            </a:p>
          </p:txBody>
        </p:sp>
      </p:grpSp>
      <p:sp>
        <p:nvSpPr>
          <p:cNvPr id="4" name="テキスト ボックス 3">
            <a:extLst>
              <a:ext uri="{FF2B5EF4-FFF2-40B4-BE49-F238E27FC236}">
                <a16:creationId xmlns="" xmlns:a16="http://schemas.microsoft.com/office/drawing/2014/main" id="{CD1B1788-AA3A-4194-95B8-F4729FD1741B}"/>
              </a:ext>
            </a:extLst>
          </p:cNvPr>
          <p:cNvSpPr txBox="1"/>
          <p:nvPr/>
        </p:nvSpPr>
        <p:spPr>
          <a:xfrm>
            <a:off x="1147335" y="943029"/>
            <a:ext cx="5406281" cy="646331"/>
          </a:xfrm>
          <a:prstGeom prst="rect">
            <a:avLst/>
          </a:prstGeom>
          <a:noFill/>
        </p:spPr>
        <p:txBody>
          <a:bodyPr wrap="square" rtlCol="0">
            <a:spAutoFit/>
          </a:bodyPr>
          <a:lstStyle/>
          <a:p>
            <a:r>
              <a:rPr kumimoji="1" lang="ja-JP" altLang="en-US" sz="3600" dirty="0">
                <a:effectLst>
                  <a:glow rad="127000">
                    <a:schemeClr val="bg1">
                      <a:alpha val="79000"/>
                    </a:schemeClr>
                  </a:glow>
                </a:effectLst>
              </a:rPr>
              <a:t>ハロウィン仮装パレード</a:t>
            </a:r>
          </a:p>
        </p:txBody>
      </p:sp>
      <p:sp>
        <p:nvSpPr>
          <p:cNvPr id="5" name="テキスト ボックス 4">
            <a:extLst>
              <a:ext uri="{FF2B5EF4-FFF2-40B4-BE49-F238E27FC236}">
                <a16:creationId xmlns="" xmlns:a16="http://schemas.microsoft.com/office/drawing/2014/main" id="{B8E37A6F-E48F-4F71-9CF2-943D741C23DD}"/>
              </a:ext>
            </a:extLst>
          </p:cNvPr>
          <p:cNvSpPr txBox="1"/>
          <p:nvPr/>
        </p:nvSpPr>
        <p:spPr>
          <a:xfrm>
            <a:off x="1199923" y="720676"/>
            <a:ext cx="2826327" cy="369332"/>
          </a:xfrm>
          <a:prstGeom prst="rect">
            <a:avLst/>
          </a:prstGeom>
          <a:noFill/>
          <a:effectLst>
            <a:glow rad="266700">
              <a:schemeClr val="accent1">
                <a:satMod val="175000"/>
                <a:alpha val="33000"/>
              </a:schemeClr>
            </a:glow>
            <a:reflection blurRad="6350" stA="60000" endPos="35000" dir="5400000" sy="-100000" algn="bl" rotWithShape="0"/>
          </a:effectLst>
        </p:spPr>
        <p:txBody>
          <a:bodyPr wrap="square" rtlCol="0">
            <a:spAutoFit/>
          </a:bodyPr>
          <a:lstStyle/>
          <a:p>
            <a:r>
              <a:rPr lang="ja-JP" altLang="en-US" dirty="0" smtClean="0">
                <a:effectLst>
                  <a:glow rad="88900">
                    <a:schemeClr val="bg1">
                      <a:alpha val="63000"/>
                    </a:schemeClr>
                  </a:glow>
                </a:effectLst>
              </a:rPr>
              <a:t>第４２回春日井まつり</a:t>
            </a:r>
            <a:endParaRPr kumimoji="1" lang="ja-JP" altLang="en-US" dirty="0">
              <a:effectLst>
                <a:glow rad="88900">
                  <a:schemeClr val="bg1">
                    <a:alpha val="63000"/>
                  </a:schemeClr>
                </a:glow>
              </a:effectLst>
            </a:endParaRPr>
          </a:p>
        </p:txBody>
      </p:sp>
      <p:pic>
        <p:nvPicPr>
          <p:cNvPr id="7" name="図 6">
            <a:extLst>
              <a:ext uri="{FF2B5EF4-FFF2-40B4-BE49-F238E27FC236}">
                <a16:creationId xmlns="" xmlns:a16="http://schemas.microsoft.com/office/drawing/2014/main" id="{113CC57A-6D8A-4EE3-BF30-6BA96966AB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3994" y="348587"/>
            <a:ext cx="938900" cy="935230"/>
          </a:xfrm>
          <a:prstGeom prst="rect">
            <a:avLst/>
          </a:prstGeom>
        </p:spPr>
      </p:pic>
      <p:pic>
        <p:nvPicPr>
          <p:cNvPr id="15" name="図 14">
            <a:extLst>
              <a:ext uri="{FF2B5EF4-FFF2-40B4-BE49-F238E27FC236}">
                <a16:creationId xmlns="" xmlns:a16="http://schemas.microsoft.com/office/drawing/2014/main" id="{CC4BBB81-025F-47F5-AABB-E88C68856FE3}"/>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rot="21409331">
            <a:off x="217229" y="798863"/>
            <a:ext cx="962339" cy="717925"/>
          </a:xfrm>
          <a:prstGeom prst="rect">
            <a:avLst/>
          </a:prstGeom>
        </p:spPr>
      </p:pic>
      <p:sp>
        <p:nvSpPr>
          <p:cNvPr id="22" name="テキスト ボックス 21">
            <a:extLst>
              <a:ext uri="{FF2B5EF4-FFF2-40B4-BE49-F238E27FC236}">
                <a16:creationId xmlns="" xmlns:a16="http://schemas.microsoft.com/office/drawing/2014/main" id="{B8E37A6F-E48F-4F71-9CF2-943D741C23DD}"/>
              </a:ext>
            </a:extLst>
          </p:cNvPr>
          <p:cNvSpPr txBox="1"/>
          <p:nvPr/>
        </p:nvSpPr>
        <p:spPr>
          <a:xfrm>
            <a:off x="1199922" y="441297"/>
            <a:ext cx="2826327" cy="369332"/>
          </a:xfrm>
          <a:prstGeom prst="rect">
            <a:avLst/>
          </a:prstGeom>
          <a:noFill/>
          <a:effectLst>
            <a:glow rad="266700">
              <a:schemeClr val="accent1">
                <a:satMod val="175000"/>
                <a:alpha val="33000"/>
              </a:schemeClr>
            </a:glow>
            <a:reflection blurRad="6350" stA="60000" endPos="35000" dir="5400000" sy="-100000" algn="bl" rotWithShape="0"/>
          </a:effectLst>
        </p:spPr>
        <p:txBody>
          <a:bodyPr wrap="square" rtlCol="0">
            <a:spAutoFit/>
          </a:bodyPr>
          <a:lstStyle/>
          <a:p>
            <a:r>
              <a:rPr lang="ja-JP" altLang="en-US" dirty="0" smtClean="0">
                <a:effectLst>
                  <a:glow rad="88900">
                    <a:schemeClr val="bg1">
                      <a:alpha val="63000"/>
                    </a:schemeClr>
                  </a:glow>
                </a:effectLst>
              </a:rPr>
              <a:t>春日井市制７５周年記念</a:t>
            </a:r>
            <a:endParaRPr kumimoji="1" lang="ja-JP" altLang="en-US" dirty="0">
              <a:effectLst>
                <a:glow rad="88900">
                  <a:schemeClr val="bg1">
                    <a:alpha val="63000"/>
                  </a:schemeClr>
                </a:glow>
              </a:effectLst>
            </a:endParaRPr>
          </a:p>
        </p:txBody>
      </p:sp>
    </p:spTree>
    <p:extLst>
      <p:ext uri="{BB962C8B-B14F-4D97-AF65-F5344CB8AC3E}">
        <p14:creationId xmlns:p14="http://schemas.microsoft.com/office/powerpoint/2010/main" val="359559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70144" y="6258839"/>
          <a:ext cx="6172200" cy="1722120"/>
        </p:xfrm>
        <a:graphic>
          <a:graphicData uri="http://schemas.openxmlformats.org/drawingml/2006/table">
            <a:tbl>
              <a:tblPr firstRow="1" firstCol="1" lastRow="1" lastCol="1" bandRow="1" bandCol="1">
                <a:tableStyleId>{5C22544A-7EE6-4342-B048-85BDC9FD1C3A}</a:tableStyleId>
              </a:tblPr>
              <a:tblGrid>
                <a:gridCol w="3083409">
                  <a:extLst>
                    <a:ext uri="{9D8B030D-6E8A-4147-A177-3AD203B41FA5}">
                      <a16:colId xmlns:a16="http://schemas.microsoft.com/office/drawing/2014/main" xmlns="" val="20000"/>
                    </a:ext>
                  </a:extLst>
                </a:gridCol>
                <a:gridCol w="3088791">
                  <a:extLst>
                    <a:ext uri="{9D8B030D-6E8A-4147-A177-3AD203B41FA5}">
                      <a16:colId xmlns:a16="http://schemas.microsoft.com/office/drawing/2014/main" xmlns="" val="20001"/>
                    </a:ext>
                  </a:extLst>
                </a:gridCol>
              </a:tblGrid>
              <a:tr h="0">
                <a:tc gridSpan="2">
                  <a:txBody>
                    <a:bodyPr/>
                    <a:lstStyle/>
                    <a:p>
                      <a:pPr algn="just">
                        <a:spcAft>
                          <a:spcPts val="0"/>
                        </a:spcAft>
                      </a:pPr>
                      <a:r>
                        <a:rPr lang="ja-JP" sz="800" kern="100" dirty="0">
                          <a:solidFill>
                            <a:schemeClr val="tx1"/>
                          </a:solidFill>
                          <a:effectLst/>
                        </a:rPr>
                        <a:t>※応募者は下記の応募規約に必ず同意のうえ、お申し込みください。</a:t>
                      </a:r>
                      <a:endParaRPr lang="ja-JP" sz="1000" kern="100" dirty="0">
                        <a:solidFill>
                          <a:schemeClr val="tx1"/>
                        </a:solidFill>
                        <a:effectLst/>
                        <a:latin typeface="Century"/>
                        <a:ea typeface="ＭＳ 明朝"/>
                        <a:cs typeface="Times New Roman"/>
                      </a:endParaRPr>
                    </a:p>
                  </a:txBody>
                  <a:tcPr marL="64574" marR="64574"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1534264">
                <a:tc>
                  <a:txBody>
                    <a:bodyPr/>
                    <a:lstStyle/>
                    <a:p>
                      <a:pPr marL="88900" indent="-88900" algn="just">
                        <a:spcAft>
                          <a:spcPts val="0"/>
                        </a:spcAft>
                      </a:pPr>
                      <a:endParaRPr lang="en-US" altLang="ja-JP" sz="700" kern="100" dirty="0" smtClean="0">
                        <a:solidFill>
                          <a:schemeClr val="tx1"/>
                        </a:solidFill>
                        <a:effectLst/>
                      </a:endParaRPr>
                    </a:p>
                    <a:p>
                      <a:pPr marL="88900" indent="-88900" algn="just">
                        <a:spcAft>
                          <a:spcPts val="0"/>
                        </a:spcAft>
                      </a:pPr>
                      <a:r>
                        <a:rPr lang="ja-JP" sz="700" kern="100" dirty="0" smtClean="0">
                          <a:solidFill>
                            <a:schemeClr val="tx1"/>
                          </a:solidFill>
                          <a:effectLst/>
                        </a:rPr>
                        <a:t>＜</a:t>
                      </a:r>
                      <a:r>
                        <a:rPr lang="ja-JP" sz="700" kern="100" dirty="0">
                          <a:solidFill>
                            <a:schemeClr val="tx1"/>
                          </a:solidFill>
                          <a:effectLst/>
                        </a:rPr>
                        <a:t>応募規約＞</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1.</a:t>
                      </a:r>
                      <a:r>
                        <a:rPr lang="ja-JP" sz="700" kern="100" dirty="0">
                          <a:solidFill>
                            <a:schemeClr val="tx1"/>
                          </a:solidFill>
                          <a:effectLst/>
                        </a:rPr>
                        <a:t>自己都合による申込後のキャンセルはいたしません。また、参加協賛金の返金を求めません。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2.</a:t>
                      </a:r>
                      <a:r>
                        <a:rPr lang="ja-JP" sz="700" kern="100" dirty="0">
                          <a:solidFill>
                            <a:schemeClr val="tx1"/>
                          </a:solidFill>
                          <a:effectLst/>
                        </a:rPr>
                        <a:t>地震・風水害・事件・事故等による開催縮小・中止の場合であっても参加協賛金の返金は一切求めません。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3.</a:t>
                      </a:r>
                      <a:r>
                        <a:rPr lang="ja-JP" sz="700" kern="100" dirty="0">
                          <a:solidFill>
                            <a:schemeClr val="tx1"/>
                          </a:solidFill>
                          <a:effectLst/>
                        </a:rPr>
                        <a:t>傷病、事故、紛失等に対し、自己の責任においてまつりに参加します。</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4.</a:t>
                      </a:r>
                      <a:r>
                        <a:rPr lang="ja-JP" sz="700" kern="100" dirty="0">
                          <a:solidFill>
                            <a:schemeClr val="tx1"/>
                          </a:solidFill>
                          <a:effectLst/>
                        </a:rPr>
                        <a:t>まつり開催中に傷病が発生した場合、応急手当を受けることに異議ありません。その方法、経過等について、主催者の責任を問いません。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5.</a:t>
                      </a:r>
                      <a:r>
                        <a:rPr lang="ja-JP" sz="700" kern="100" dirty="0">
                          <a:solidFill>
                            <a:schemeClr val="tx1"/>
                          </a:solidFill>
                          <a:effectLst/>
                        </a:rPr>
                        <a:t>まつり開催中の事故、紛失、傷病等に関し、主催者の責任を免除し、損害賠償等の請求を行いません。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6.</a:t>
                      </a:r>
                      <a:r>
                        <a:rPr lang="ja-JP" sz="700" kern="100" dirty="0">
                          <a:solidFill>
                            <a:schemeClr val="tx1"/>
                          </a:solidFill>
                          <a:effectLst/>
                        </a:rPr>
                        <a:t>まつり開催中の事故・傷病への補償は主催者側が加入した保険の範囲内であることを了承します。</a:t>
                      </a:r>
                      <a:endParaRPr lang="ja-JP" sz="1000" kern="100" dirty="0">
                        <a:solidFill>
                          <a:schemeClr val="tx1"/>
                        </a:solidFill>
                        <a:effectLst/>
                        <a:latin typeface="Century"/>
                        <a:ea typeface="ＭＳ 明朝"/>
                        <a:cs typeface="Times New Roman"/>
                      </a:endParaRP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8900" indent="-88900" algn="just">
                        <a:spcAft>
                          <a:spcPts val="0"/>
                        </a:spcAft>
                      </a:pPr>
                      <a:endParaRPr lang="en-US" sz="700" kern="100" dirty="0" smtClean="0">
                        <a:solidFill>
                          <a:schemeClr val="bg1"/>
                        </a:solidFill>
                        <a:effectLst/>
                      </a:endParaRPr>
                    </a:p>
                    <a:p>
                      <a:pPr marL="88900" indent="-88900" algn="just">
                        <a:spcAft>
                          <a:spcPts val="0"/>
                        </a:spcAft>
                      </a:pPr>
                      <a:r>
                        <a:rPr lang="en-US" altLang="ja-JP" sz="700" kern="100" dirty="0" smtClean="0">
                          <a:solidFill>
                            <a:schemeClr val="tx1"/>
                          </a:solidFill>
                          <a:effectLst/>
                        </a:rPr>
                        <a:t>7.</a:t>
                      </a:r>
                      <a:r>
                        <a:rPr lang="ja-JP" altLang="en-US" sz="700" kern="100" dirty="0" smtClean="0">
                          <a:solidFill>
                            <a:schemeClr val="tx1"/>
                          </a:solidFill>
                          <a:effectLst/>
                        </a:rPr>
                        <a:t>参加者が未成年の場合は、参加者の家族・親族・保護者がまつりへの参加を承諾しています。</a:t>
                      </a:r>
                    </a:p>
                    <a:p>
                      <a:pPr marL="88900" indent="-88900" algn="just">
                        <a:spcAft>
                          <a:spcPts val="0"/>
                        </a:spcAft>
                      </a:pPr>
                      <a:r>
                        <a:rPr lang="en-US" altLang="ja-JP" sz="700" kern="100" dirty="0" smtClean="0">
                          <a:solidFill>
                            <a:schemeClr val="tx1"/>
                          </a:solidFill>
                          <a:effectLst/>
                        </a:rPr>
                        <a:t>8.</a:t>
                      </a:r>
                      <a:r>
                        <a:rPr lang="ja-JP" altLang="en-US" sz="700" kern="100" dirty="0" smtClean="0">
                          <a:solidFill>
                            <a:schemeClr val="tx1"/>
                          </a:solidFill>
                          <a:effectLst/>
                        </a:rPr>
                        <a:t>パフォーマンスが第三者のいかなる権利も侵害していないことを保証し、万一、第三者から苦情があった場合は自己の責任で解決します。</a:t>
                      </a:r>
                    </a:p>
                    <a:p>
                      <a:pPr marL="88900" indent="-88900" algn="just">
                        <a:spcAft>
                          <a:spcPts val="0"/>
                        </a:spcAft>
                      </a:pPr>
                      <a:r>
                        <a:rPr lang="en-US" altLang="ja-JP" sz="700" kern="100" dirty="0" smtClean="0">
                          <a:solidFill>
                            <a:schemeClr val="tx1"/>
                          </a:solidFill>
                          <a:effectLst/>
                        </a:rPr>
                        <a:t>9.</a:t>
                      </a:r>
                      <a:r>
                        <a:rPr lang="ja-JP" altLang="en-US" sz="700" kern="100" dirty="0" smtClean="0">
                          <a:solidFill>
                            <a:schemeClr val="tx1"/>
                          </a:solidFill>
                          <a:effectLst/>
                        </a:rPr>
                        <a:t>まつりの写真等がホームページ、パンフレット等に掲載・利用されることを承諾します。また、その掲載権・使用権は主催者に属します。</a:t>
                      </a:r>
                    </a:p>
                    <a:p>
                      <a:pPr marL="88900" indent="-88900" algn="just">
                        <a:spcAft>
                          <a:spcPts val="0"/>
                        </a:spcAft>
                      </a:pPr>
                      <a:r>
                        <a:rPr lang="en-US" altLang="ja-JP" sz="700" kern="100" dirty="0" smtClean="0">
                          <a:solidFill>
                            <a:schemeClr val="tx1"/>
                          </a:solidFill>
                          <a:effectLst/>
                        </a:rPr>
                        <a:t>10.</a:t>
                      </a:r>
                      <a:r>
                        <a:rPr lang="ja-JP" altLang="en-US" sz="700" kern="100" dirty="0" smtClean="0">
                          <a:solidFill>
                            <a:schemeClr val="tx1"/>
                          </a:solidFill>
                          <a:effectLst/>
                        </a:rPr>
                        <a:t>暴力団員、暴力団密接関係者に該当する者、公序良俗に反する団体ではありません。</a:t>
                      </a:r>
                    </a:p>
                    <a:p>
                      <a:pPr marL="88900" indent="-88900" algn="just">
                        <a:spcAft>
                          <a:spcPts val="0"/>
                        </a:spcAft>
                      </a:pPr>
                      <a:r>
                        <a:rPr lang="en-US" altLang="ja-JP" sz="700" kern="100" dirty="0" smtClean="0">
                          <a:solidFill>
                            <a:schemeClr val="tx1"/>
                          </a:solidFill>
                          <a:effectLst/>
                        </a:rPr>
                        <a:t>11.</a:t>
                      </a:r>
                      <a:r>
                        <a:rPr lang="ja-JP" altLang="en-US" sz="700" kern="100" dirty="0" smtClean="0">
                          <a:solidFill>
                            <a:schemeClr val="tx1"/>
                          </a:solidFill>
                          <a:effectLst/>
                        </a:rPr>
                        <a:t>まつり応募者の個人情報の取り扱いは、下記に記載する規約に則ります。</a:t>
                      </a:r>
                    </a:p>
                    <a:p>
                      <a:pPr marL="88900" indent="-88900" algn="just">
                        <a:spcAft>
                          <a:spcPts val="0"/>
                        </a:spcAft>
                      </a:pPr>
                      <a:r>
                        <a:rPr lang="en-US" altLang="ja-JP" sz="700" kern="100" dirty="0" smtClean="0">
                          <a:solidFill>
                            <a:schemeClr val="tx1"/>
                          </a:solidFill>
                          <a:effectLst/>
                        </a:rPr>
                        <a:t>12.</a:t>
                      </a:r>
                      <a:r>
                        <a:rPr lang="ja-JP" altLang="en-US" sz="700" kern="100" dirty="0" smtClean="0">
                          <a:solidFill>
                            <a:schemeClr val="tx1"/>
                          </a:solidFill>
                          <a:effectLst/>
                        </a:rPr>
                        <a:t>本応募規約に記載のない事項は、主催者の判断に従います。</a:t>
                      </a:r>
                    </a:p>
                    <a:p>
                      <a:pPr marL="88900" indent="-88900" algn="just">
                        <a:spcAft>
                          <a:spcPts val="0"/>
                        </a:spcAft>
                      </a:pPr>
                      <a:endParaRPr lang="ja-JP" altLang="en-US" sz="700" kern="100" dirty="0" smtClean="0">
                        <a:solidFill>
                          <a:schemeClr val="tx1"/>
                        </a:solidFill>
                        <a:effectLst/>
                      </a:endParaRPr>
                    </a:p>
                    <a:p>
                      <a:pPr marL="88900" indent="-88900" algn="just">
                        <a:spcAft>
                          <a:spcPts val="0"/>
                        </a:spcAft>
                      </a:pPr>
                      <a:r>
                        <a:rPr lang="ja-JP" altLang="en-US" sz="700" kern="100" dirty="0" smtClean="0">
                          <a:solidFill>
                            <a:schemeClr val="tx1"/>
                          </a:solidFill>
                          <a:effectLst/>
                        </a:rPr>
                        <a:t>＜個人情報の取り扱いについて＞</a:t>
                      </a:r>
                    </a:p>
                    <a:p>
                      <a:pPr marL="88900" indent="-88900" algn="just">
                        <a:spcAft>
                          <a:spcPts val="0"/>
                        </a:spcAft>
                      </a:pPr>
                      <a:r>
                        <a:rPr lang="ja-JP" altLang="en-US" sz="700" kern="100" dirty="0" smtClean="0">
                          <a:solidFill>
                            <a:schemeClr val="tx1"/>
                          </a:solidFill>
                          <a:effectLst/>
                        </a:rPr>
                        <a:t>主催者は、個人情報の重要性を認識し、個人情報の保護に関する法律及び関連法令等を遵守し、個人情報を取り扱います。</a:t>
                      </a: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3" name="テキスト ボックス 2"/>
          <p:cNvSpPr txBox="1"/>
          <p:nvPr/>
        </p:nvSpPr>
        <p:spPr>
          <a:xfrm>
            <a:off x="1124741" y="189189"/>
            <a:ext cx="4608512" cy="305975"/>
          </a:xfrm>
          <a:prstGeom prst="rect">
            <a:avLst/>
          </a:prstGeom>
          <a:noFill/>
        </p:spPr>
        <p:txBody>
          <a:bodyPr wrap="square" rtlCol="0">
            <a:spAutoFit/>
          </a:bodyPr>
          <a:lstStyle/>
          <a:p>
            <a:pPr algn="ctr"/>
            <a:r>
              <a:rPr kumimoji="1" lang="ja-JP" altLang="en-US" sz="1400" dirty="0" smtClean="0"/>
              <a:t>第</a:t>
            </a:r>
            <a:r>
              <a:rPr lang="en-US" altLang="ja-JP" sz="1400" dirty="0" smtClean="0">
                <a:latin typeface="+mj-ea"/>
                <a:ea typeface="+mj-ea"/>
              </a:rPr>
              <a:t>42</a:t>
            </a:r>
            <a:r>
              <a:rPr kumimoji="1" lang="ja-JP" altLang="en-US" sz="1400" dirty="0" smtClean="0"/>
              <a:t>回　春日井まつり　ハロウィン</a:t>
            </a:r>
            <a:r>
              <a:rPr lang="ja-JP" altLang="en-US" sz="1400" dirty="0" smtClean="0"/>
              <a:t>仮装パレード</a:t>
            </a:r>
            <a:endParaRPr kumimoji="1" lang="ja-JP" altLang="en-US" sz="1400" dirty="0"/>
          </a:p>
        </p:txBody>
      </p:sp>
      <p:sp>
        <p:nvSpPr>
          <p:cNvPr id="4" name="テキスト ボックス 3"/>
          <p:cNvSpPr txBox="1"/>
          <p:nvPr/>
        </p:nvSpPr>
        <p:spPr>
          <a:xfrm>
            <a:off x="2528898" y="457065"/>
            <a:ext cx="1800201" cy="400110"/>
          </a:xfrm>
          <a:prstGeom prst="rect">
            <a:avLst/>
          </a:prstGeom>
          <a:noFill/>
        </p:spPr>
        <p:txBody>
          <a:bodyPr wrap="square" rtlCol="0">
            <a:spAutoFit/>
          </a:bodyPr>
          <a:lstStyle/>
          <a:p>
            <a:r>
              <a:rPr kumimoji="1" lang="ja-JP" altLang="en-US" sz="2000" b="1" dirty="0" smtClean="0"/>
              <a:t>応　募　用　紙</a:t>
            </a:r>
            <a:endParaRPr kumimoji="1" lang="ja-JP" altLang="en-US" sz="2000" b="1" dirty="0"/>
          </a:p>
        </p:txBody>
      </p:sp>
      <p:graphicFrame>
        <p:nvGraphicFramePr>
          <p:cNvPr id="9" name="表 8"/>
          <p:cNvGraphicFramePr>
            <a:graphicFrameLocks noGrp="1"/>
          </p:cNvGraphicFramePr>
          <p:nvPr>
            <p:extLst/>
          </p:nvPr>
        </p:nvGraphicFramePr>
        <p:xfrm>
          <a:off x="260648" y="857175"/>
          <a:ext cx="6336704" cy="3653921"/>
        </p:xfrm>
        <a:graphic>
          <a:graphicData uri="http://schemas.openxmlformats.org/drawingml/2006/table">
            <a:tbl>
              <a:tblPr firstRow="1" firstCol="1" lastRow="1" lastCol="1" bandRow="1" bandCol="1"/>
              <a:tblGrid>
                <a:gridCol w="661408">
                  <a:extLst>
                    <a:ext uri="{9D8B030D-6E8A-4147-A177-3AD203B41FA5}">
                      <a16:colId xmlns:a16="http://schemas.microsoft.com/office/drawing/2014/main" xmlns="" val="20000"/>
                    </a:ext>
                  </a:extLst>
                </a:gridCol>
                <a:gridCol w="778752">
                  <a:extLst>
                    <a:ext uri="{9D8B030D-6E8A-4147-A177-3AD203B41FA5}">
                      <a16:colId xmlns:a16="http://schemas.microsoft.com/office/drawing/2014/main" xmlns="" val="20001"/>
                    </a:ext>
                  </a:extLst>
                </a:gridCol>
                <a:gridCol w="450180">
                  <a:extLst>
                    <a:ext uri="{9D8B030D-6E8A-4147-A177-3AD203B41FA5}">
                      <a16:colId xmlns:a16="http://schemas.microsoft.com/office/drawing/2014/main" xmlns="" val="20002"/>
                    </a:ext>
                  </a:extLst>
                </a:gridCol>
                <a:gridCol w="1854076">
                  <a:extLst>
                    <a:ext uri="{9D8B030D-6E8A-4147-A177-3AD203B41FA5}">
                      <a16:colId xmlns:a16="http://schemas.microsoft.com/office/drawing/2014/main" xmlns="" val="20003"/>
                    </a:ext>
                  </a:extLst>
                </a:gridCol>
                <a:gridCol w="301188">
                  <a:extLst>
                    <a:ext uri="{9D8B030D-6E8A-4147-A177-3AD203B41FA5}">
                      <a16:colId xmlns:a16="http://schemas.microsoft.com/office/drawing/2014/main" xmlns="" val="20004"/>
                    </a:ext>
                  </a:extLst>
                </a:gridCol>
                <a:gridCol w="1289913">
                  <a:extLst>
                    <a:ext uri="{9D8B030D-6E8A-4147-A177-3AD203B41FA5}">
                      <a16:colId xmlns:a16="http://schemas.microsoft.com/office/drawing/2014/main" xmlns="" val="20005"/>
                    </a:ext>
                  </a:extLst>
                </a:gridCol>
                <a:gridCol w="336499">
                  <a:extLst>
                    <a:ext uri="{9D8B030D-6E8A-4147-A177-3AD203B41FA5}">
                      <a16:colId xmlns:a16="http://schemas.microsoft.com/office/drawing/2014/main" xmlns="" val="20006"/>
                    </a:ext>
                  </a:extLst>
                </a:gridCol>
                <a:gridCol w="664688">
                  <a:extLst>
                    <a:ext uri="{9D8B030D-6E8A-4147-A177-3AD203B41FA5}">
                      <a16:colId xmlns:a16="http://schemas.microsoft.com/office/drawing/2014/main" xmlns="" val="20007"/>
                    </a:ext>
                  </a:extLst>
                </a:gridCol>
              </a:tblGrid>
              <a:tr h="155341">
                <a:tc rowSpan="4" gridSpan="2">
                  <a:txBody>
                    <a:bodyPr/>
                    <a:lstStyle/>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保護者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（連絡担当者）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smtClean="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407445">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lnSpc>
                          <a:spcPts val="800"/>
                        </a:lnSpc>
                        <a:spcAft>
                          <a:spcPts val="0"/>
                        </a:spcAft>
                        <a:tabLst>
                          <a:tab pos="1733550" algn="l"/>
                          <a:tab pos="2700020" algn="ctr"/>
                          <a:tab pos="5400040" algn="r"/>
                        </a:tabLst>
                      </a:pPr>
                      <a:r>
                        <a:rPr lang="ja-JP" altLang="en-US" sz="1050" kern="100" dirty="0" smtClean="0">
                          <a:solidFill>
                            <a:schemeClr val="tx1"/>
                          </a:solidFill>
                          <a:effectLst/>
                          <a:latin typeface="ＭＳ Ｐ明朝" panose="02020600040205080304" pitchFamily="18" charset="-128"/>
                          <a:ea typeface="ＭＳ Ｐ明朝" panose="02020600040205080304" pitchFamily="18" charset="-128"/>
                          <a:cs typeface="Times New Roman"/>
                        </a:rPr>
                        <a:t>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1"/>
                  </a:ext>
                </a:extLst>
              </a:tr>
              <a:tr h="404216">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smtClean="0">
                          <a:solidFill>
                            <a:schemeClr val="tx1"/>
                          </a:solidFill>
                          <a:effectLst/>
                          <a:latin typeface="ＭＳ Ｐ明朝" panose="02020600040205080304" pitchFamily="18" charset="-128"/>
                          <a:ea typeface="ＭＳ Ｐ明朝" panose="02020600040205080304" pitchFamily="18" charset="-128"/>
                          <a:cs typeface="Times New Roman"/>
                        </a:rPr>
                        <a:t>〒</a:t>
                      </a:r>
                      <a:endParaRPr lang="en-US" altLang="ja-JP" sz="1050" kern="100" dirty="0" smtClean="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altLang="en-US" sz="1050" kern="100" dirty="0" smtClean="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en-US" altLang="ja-JP" sz="1050" kern="100" dirty="0" smtClean="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2"/>
                  </a:ext>
                </a:extLst>
              </a:tr>
              <a:tr h="6805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1200" kern="0" dirty="0" smtClean="0">
                          <a:solidFill>
                            <a:schemeClr val="tx1"/>
                          </a:solidFill>
                          <a:effectLst/>
                          <a:latin typeface="ＭＳ Ｐ明朝" panose="02020600040205080304" pitchFamily="18" charset="-128"/>
                          <a:ea typeface="ＭＳ Ｐ明朝" panose="02020600040205080304" pitchFamily="18" charset="-128"/>
                          <a:cs typeface="Times New Roman"/>
                        </a:rPr>
                        <a:t>電話</a:t>
                      </a:r>
                      <a:r>
                        <a:rPr lang="ja-JP" altLang="en-US" sz="1200" kern="0" dirty="0" smtClean="0">
                          <a:solidFill>
                            <a:schemeClr val="tx1"/>
                          </a:solidFill>
                          <a:effectLst/>
                          <a:latin typeface="ＭＳ Ｐ明朝" panose="02020600040205080304" pitchFamily="18" charset="-128"/>
                          <a:ea typeface="ＭＳ Ｐ明朝" panose="02020600040205080304" pitchFamily="18" charset="-128"/>
                          <a:cs typeface="Times New Roman"/>
                        </a:rPr>
                        <a:t>（緊急連絡先）</a:t>
                      </a:r>
                      <a:endParaRPr lang="en-US" altLang="ja-JP" sz="1200" kern="0" dirty="0" smtClean="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4">
                  <a:txBody>
                    <a:bodyPr/>
                    <a:lstStyle/>
                    <a:p>
                      <a:pPr algn="l">
                        <a:spcAft>
                          <a:spcPts val="0"/>
                        </a:spcAft>
                        <a:tabLst>
                          <a:tab pos="1733550" algn="l"/>
                          <a:tab pos="2700020" algn="ctr"/>
                          <a:tab pos="5400040" algn="r"/>
                        </a:tabLst>
                      </a:pPr>
                      <a:r>
                        <a:rPr lang="ja-JP" altLang="en-US" sz="1200" kern="0" dirty="0" smtClean="0">
                          <a:solidFill>
                            <a:schemeClr val="tx1"/>
                          </a:solidFill>
                          <a:effectLst/>
                          <a:latin typeface="ＭＳ Ｐ明朝" panose="02020600040205080304" pitchFamily="18" charset="-128"/>
                          <a:ea typeface="ＭＳ Ｐ明朝" panose="02020600040205080304" pitchFamily="18" charset="-128"/>
                          <a:cs typeface="Times New Roman"/>
                        </a:rPr>
                        <a:t>メールアドレス</a:t>
                      </a:r>
                      <a:endParaRPr lang="en-US" sz="1200" kern="0" dirty="0" smtClean="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endParaRPr lang="en-US" sz="1200" kern="0" dirty="0" smtClean="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200" kern="0" dirty="0" smtClean="0">
                          <a:solidFill>
                            <a:schemeClr val="tx1"/>
                          </a:solidFill>
                          <a:effectLst/>
                          <a:latin typeface="ＭＳ Ｐ明朝" panose="02020600040205080304" pitchFamily="18" charset="-128"/>
                          <a:ea typeface="ＭＳ Ｐ明朝" panose="02020600040205080304" pitchFamily="18" charset="-128"/>
                          <a:cs typeface="Times New Roman"/>
                        </a:rPr>
                        <a:t>FAX</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3"/>
                  </a:ext>
                </a:extLst>
              </a:tr>
              <a:tr h="119766">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No.</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000"/>
                        </a:lnSpc>
                        <a:spcAft>
                          <a:spcPts val="0"/>
                        </a:spcAft>
                        <a:tabLst>
                          <a:tab pos="1733550" algn="l"/>
                          <a:tab pos="2700020" algn="ctr"/>
                          <a:tab pos="5400040" algn="r"/>
                        </a:tabLst>
                      </a:pPr>
                      <a:r>
                        <a:rPr lang="ja-JP" sz="800" kern="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a:spcAft>
                          <a:spcPts val="0"/>
                        </a:spcAft>
                        <a:tabLst>
                          <a:tab pos="1733550" algn="l"/>
                          <a:tab pos="2700020" algn="ctr"/>
                          <a:tab pos="5400040" algn="r"/>
                        </a:tabLst>
                      </a:pPr>
                      <a:r>
                        <a:rPr lang="ja-JP" altLang="en-US" sz="1050" kern="100" dirty="0" smtClean="0">
                          <a:solidFill>
                            <a:schemeClr val="tx1"/>
                          </a:solidFill>
                          <a:effectLst/>
                          <a:latin typeface="ＭＳ Ｐ明朝" panose="02020600040205080304" pitchFamily="18" charset="-128"/>
                          <a:ea typeface="ＭＳ Ｐ明朝" panose="02020600040205080304" pitchFamily="18" charset="-128"/>
                          <a:cs typeface="Times New Roman"/>
                        </a:rPr>
                        <a:t>電話番号</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ja-JP" altLang="en-US" sz="1100" kern="0" dirty="0" smtClean="0">
                          <a:solidFill>
                            <a:schemeClr val="tx1"/>
                          </a:solidFill>
                          <a:effectLst/>
                          <a:latin typeface="ＭＳ Ｐ明朝" panose="02020600040205080304" pitchFamily="18" charset="-128"/>
                          <a:ea typeface="ＭＳ Ｐ明朝" panose="02020600040205080304" pitchFamily="18" charset="-128"/>
                          <a:cs typeface="Times New Roman"/>
                        </a:rPr>
                        <a:t>学年</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ja-JP" sz="1100" kern="0">
                          <a:solidFill>
                            <a:schemeClr val="tx1"/>
                          </a:solidFill>
                          <a:effectLst/>
                          <a:latin typeface="ＭＳ Ｐ明朝" panose="02020600040205080304" pitchFamily="18" charset="-128"/>
                          <a:ea typeface="ＭＳ Ｐ明朝" panose="02020600040205080304" pitchFamily="18" charset="-128"/>
                          <a:cs typeface="Times New Roman"/>
                        </a:rPr>
                        <a:t>性別</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205710">
                <a:tc vMerge="1">
                  <a:txBody>
                    <a:bodyPr/>
                    <a:lstStyle/>
                    <a:p>
                      <a:endParaRPr kumimoji="1" lang="ja-JP" altLang="en-US"/>
                    </a:p>
                  </a:txBody>
                  <a:tcPr/>
                </a:tc>
                <a:tc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参加者氏名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5"/>
                  </a:ext>
                </a:extLst>
              </a:tr>
              <a:tr h="147944">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1</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8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80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7"/>
                  </a:ext>
                </a:extLst>
              </a:tr>
              <a:tr h="147944">
                <a:tc rowSpan="2">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2</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9"/>
                  </a:ext>
                </a:extLst>
              </a:tr>
              <a:tr h="532597">
                <a:tc>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3</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11" name="直線コネクタ 10"/>
          <p:cNvCxnSpPr/>
          <p:nvPr/>
        </p:nvCxnSpPr>
        <p:spPr>
          <a:xfrm>
            <a:off x="908720" y="4139952"/>
            <a:ext cx="1224136" cy="0"/>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18" name="表 17"/>
          <p:cNvGraphicFramePr>
            <a:graphicFrameLocks noGrp="1"/>
          </p:cNvGraphicFramePr>
          <p:nvPr>
            <p:extLst>
              <p:ext uri="{D42A27DB-BD31-4B8C-83A1-F6EECF244321}">
                <p14:modId xmlns:p14="http://schemas.microsoft.com/office/powerpoint/2010/main" val="748065328"/>
              </p:ext>
            </p:extLst>
          </p:nvPr>
        </p:nvGraphicFramePr>
        <p:xfrm>
          <a:off x="259006" y="5436096"/>
          <a:ext cx="6408715" cy="756000"/>
        </p:xfrm>
        <a:graphic>
          <a:graphicData uri="http://schemas.openxmlformats.org/drawingml/2006/table">
            <a:tbl>
              <a:tblPr firstRow="1" bandRow="1">
                <a:tableStyleId>{5C22544A-7EE6-4342-B048-85BDC9FD1C3A}</a:tableStyleId>
              </a:tblPr>
              <a:tblGrid>
                <a:gridCol w="945517">
                  <a:extLst>
                    <a:ext uri="{9D8B030D-6E8A-4147-A177-3AD203B41FA5}">
                      <a16:colId xmlns:a16="http://schemas.microsoft.com/office/drawing/2014/main" xmlns="" val="20000"/>
                    </a:ext>
                  </a:extLst>
                </a:gridCol>
                <a:gridCol w="910533">
                  <a:extLst>
                    <a:ext uri="{9D8B030D-6E8A-4147-A177-3AD203B41FA5}">
                      <a16:colId xmlns:a16="http://schemas.microsoft.com/office/drawing/2014/main" xmlns="" val="20001"/>
                    </a:ext>
                  </a:extLst>
                </a:gridCol>
                <a:gridCol w="910533">
                  <a:extLst>
                    <a:ext uri="{9D8B030D-6E8A-4147-A177-3AD203B41FA5}">
                      <a16:colId xmlns:a16="http://schemas.microsoft.com/office/drawing/2014/main" xmlns="" val="20002"/>
                    </a:ext>
                  </a:extLst>
                </a:gridCol>
                <a:gridCol w="910533">
                  <a:extLst>
                    <a:ext uri="{9D8B030D-6E8A-4147-A177-3AD203B41FA5}">
                      <a16:colId xmlns:a16="http://schemas.microsoft.com/office/drawing/2014/main" xmlns="" val="20003"/>
                    </a:ext>
                  </a:extLst>
                </a:gridCol>
                <a:gridCol w="910533">
                  <a:extLst>
                    <a:ext uri="{9D8B030D-6E8A-4147-A177-3AD203B41FA5}">
                      <a16:colId xmlns:a16="http://schemas.microsoft.com/office/drawing/2014/main" xmlns="" val="20004"/>
                    </a:ext>
                  </a:extLst>
                </a:gridCol>
                <a:gridCol w="910533">
                  <a:extLst>
                    <a:ext uri="{9D8B030D-6E8A-4147-A177-3AD203B41FA5}">
                      <a16:colId xmlns:a16="http://schemas.microsoft.com/office/drawing/2014/main" xmlns="" val="20005"/>
                    </a:ext>
                  </a:extLst>
                </a:gridCol>
                <a:gridCol w="910533">
                  <a:extLst>
                    <a:ext uri="{9D8B030D-6E8A-4147-A177-3AD203B41FA5}">
                      <a16:colId xmlns:a16="http://schemas.microsoft.com/office/drawing/2014/main" xmlns="" val="20006"/>
                    </a:ext>
                  </a:extLst>
                </a:gridCol>
              </a:tblGrid>
              <a:tr h="375000">
                <a:tc rowSpan="2">
                  <a:txBody>
                    <a:bodyPr/>
                    <a:lstStyle/>
                    <a:p>
                      <a:pPr algn="ctr"/>
                      <a:r>
                        <a:rPr kumimoji="1" lang="ja-JP" altLang="en-US" dirty="0" smtClean="0">
                          <a:solidFill>
                            <a:schemeClr val="tx1"/>
                          </a:solidFill>
                        </a:rPr>
                        <a:t>参加　可能日</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baseline="0" dirty="0" smtClean="0">
                          <a:solidFill>
                            <a:schemeClr val="tx1"/>
                          </a:solidFill>
                        </a:rPr>
                        <a:t>8/26(</a:t>
                      </a:r>
                      <a:r>
                        <a:rPr kumimoji="1" lang="ja-JP" altLang="en-US" sz="1400" b="1" baseline="0" dirty="0" smtClean="0">
                          <a:solidFill>
                            <a:schemeClr val="tx1"/>
                          </a:solidFill>
                        </a:rPr>
                        <a:t>日</a:t>
                      </a:r>
                      <a:r>
                        <a:rPr kumimoji="1" lang="en-US" altLang="ja-JP" sz="1400" b="1" baseline="0" dirty="0" smtClean="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smtClean="0">
                          <a:solidFill>
                            <a:schemeClr val="tx1"/>
                          </a:solidFill>
                        </a:rPr>
                        <a:t>9/2(</a:t>
                      </a:r>
                      <a:r>
                        <a:rPr kumimoji="1" lang="ja-JP" altLang="en-US" sz="1400" b="1" baseline="0" dirty="0" smtClean="0">
                          <a:solidFill>
                            <a:schemeClr val="tx1"/>
                          </a:solidFill>
                        </a:rPr>
                        <a:t>日</a:t>
                      </a:r>
                      <a:r>
                        <a:rPr kumimoji="1" lang="en-US" altLang="ja-JP" sz="1400" b="1" baseline="0" dirty="0" smtClean="0">
                          <a:solidFill>
                            <a:schemeClr val="tx1"/>
                          </a:solidFill>
                        </a:rPr>
                        <a:t>)</a:t>
                      </a:r>
                      <a:endParaRPr kumimoji="1" lang="ja-JP" altLang="en-US" sz="1400" b="1" baseline="0" dirty="0" smtClean="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smtClean="0">
                          <a:solidFill>
                            <a:schemeClr val="tx1"/>
                          </a:solidFill>
                        </a:rPr>
                        <a:t>9/15(</a:t>
                      </a:r>
                      <a:r>
                        <a:rPr kumimoji="1" lang="ja-JP" altLang="en-US" sz="1400" b="1" baseline="0" dirty="0" smtClean="0">
                          <a:solidFill>
                            <a:schemeClr val="tx1"/>
                          </a:solidFill>
                        </a:rPr>
                        <a:t>土</a:t>
                      </a:r>
                      <a:r>
                        <a:rPr kumimoji="1" lang="en-US" altLang="ja-JP" sz="1400" b="1" baseline="0" dirty="0" smtClean="0">
                          <a:solidFill>
                            <a:schemeClr val="tx1"/>
                          </a:solidFill>
                        </a:rPr>
                        <a:t>)</a:t>
                      </a:r>
                      <a:endParaRPr kumimoji="1" lang="ja-JP" altLang="en-US" sz="1400" b="1" baseline="0" dirty="0" smtClean="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smtClean="0">
                          <a:solidFill>
                            <a:schemeClr val="tx1"/>
                          </a:solidFill>
                        </a:rPr>
                        <a:t>9/23(</a:t>
                      </a:r>
                      <a:r>
                        <a:rPr kumimoji="1" lang="ja-JP" altLang="en-US" sz="1400" b="1" baseline="0" dirty="0" smtClean="0">
                          <a:solidFill>
                            <a:schemeClr val="tx1"/>
                          </a:solidFill>
                        </a:rPr>
                        <a:t>日</a:t>
                      </a:r>
                      <a:r>
                        <a:rPr kumimoji="1" lang="en-US" altLang="ja-JP" sz="1400" b="1" baseline="0" dirty="0" smtClean="0">
                          <a:solidFill>
                            <a:schemeClr val="tx1"/>
                          </a:solidFill>
                        </a:rPr>
                        <a:t>)</a:t>
                      </a:r>
                      <a:endParaRPr kumimoji="1" lang="ja-JP" altLang="en-US" sz="1400"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smtClean="0">
                          <a:solidFill>
                            <a:schemeClr val="tx1"/>
                          </a:solidFill>
                        </a:rPr>
                        <a:t>10/6(</a:t>
                      </a:r>
                      <a:r>
                        <a:rPr kumimoji="1" lang="ja-JP" altLang="en-US" sz="1400" b="1" baseline="0" dirty="0" smtClean="0">
                          <a:solidFill>
                            <a:schemeClr val="tx1"/>
                          </a:solidFill>
                        </a:rPr>
                        <a:t>土</a:t>
                      </a:r>
                      <a:r>
                        <a:rPr kumimoji="1" lang="en-US" altLang="ja-JP" sz="1400" b="1" baseline="0" dirty="0" smtClean="0">
                          <a:solidFill>
                            <a:schemeClr val="tx1"/>
                          </a:solidFill>
                        </a:rPr>
                        <a:t>)</a:t>
                      </a:r>
                      <a:endParaRPr kumimoji="1" lang="ja-JP" altLang="en-US" sz="1400" b="1" baseline="0" dirty="0" smtClean="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smtClean="0">
                          <a:solidFill>
                            <a:schemeClr val="tx1"/>
                          </a:solidFill>
                        </a:rPr>
                        <a:t>10/14(</a:t>
                      </a:r>
                      <a:r>
                        <a:rPr kumimoji="1" lang="ja-JP" altLang="en-US" sz="1400" b="1" baseline="0" dirty="0" smtClean="0">
                          <a:solidFill>
                            <a:schemeClr val="tx1"/>
                          </a:solidFill>
                        </a:rPr>
                        <a:t>日</a:t>
                      </a:r>
                      <a:r>
                        <a:rPr kumimoji="1" lang="en-US" altLang="ja-JP" sz="1400" b="1" baseline="0" dirty="0" smtClean="0">
                          <a:solidFill>
                            <a:schemeClr val="tx1"/>
                          </a:solidFill>
                        </a:rPr>
                        <a:t>)</a:t>
                      </a:r>
                      <a:endParaRPr kumimoji="1" lang="ja-JP" altLang="en-US" sz="1400" b="1" baseline="0" dirty="0" smtClean="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810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10" name="テキスト ボックス 9"/>
          <p:cNvSpPr txBox="1"/>
          <p:nvPr/>
        </p:nvSpPr>
        <p:spPr>
          <a:xfrm>
            <a:off x="404662" y="7967882"/>
            <a:ext cx="6048671" cy="1061829"/>
          </a:xfrm>
          <a:prstGeom prst="rect">
            <a:avLst/>
          </a:prstGeom>
          <a:noFill/>
        </p:spPr>
        <p:txBody>
          <a:bodyPr wrap="square" rtlCol="0">
            <a:spAutoFit/>
          </a:bodyPr>
          <a:lstStyle/>
          <a:p>
            <a:r>
              <a:rPr kumimoji="1" lang="en-US" altLang="ja-JP" sz="1050" dirty="0" smtClean="0"/>
              <a:t>※3</a:t>
            </a:r>
            <a:r>
              <a:rPr kumimoji="1" lang="ja-JP" altLang="en-US" sz="1050" dirty="0" smtClean="0"/>
              <a:t>名様以上での申し込みの場合はお手数ですがコピーして使用してください。</a:t>
            </a:r>
            <a:endParaRPr kumimoji="1" lang="en-US" altLang="ja-JP" sz="1050" dirty="0" smtClean="0"/>
          </a:p>
          <a:p>
            <a:r>
              <a:rPr kumimoji="1" lang="en-US" altLang="ja-JP" sz="1050" dirty="0" smtClean="0"/>
              <a:t>※</a:t>
            </a:r>
            <a:r>
              <a:rPr kumimoji="1" lang="ja-JP" altLang="en-US" sz="1050" dirty="0" smtClean="0"/>
              <a:t>申し込みは下記の申込先まで</a:t>
            </a:r>
            <a:r>
              <a:rPr kumimoji="1" lang="en-US" altLang="ja-JP" sz="1050" dirty="0" smtClean="0"/>
              <a:t>FAX</a:t>
            </a:r>
            <a:r>
              <a:rPr lang="ja-JP" altLang="en-US" sz="1050" dirty="0" err="1" smtClean="0"/>
              <a:t>、</a:t>
            </a:r>
            <a:r>
              <a:rPr lang="ja-JP" altLang="en-US" sz="1050" dirty="0" smtClean="0"/>
              <a:t>メール、</a:t>
            </a:r>
            <a:r>
              <a:rPr kumimoji="1" lang="ja-JP" altLang="en-US" sz="1050" dirty="0" smtClean="0"/>
              <a:t>郵送または持参にてお願いします。</a:t>
            </a:r>
            <a:endParaRPr kumimoji="1" lang="en-US" altLang="ja-JP" sz="1050" dirty="0" smtClean="0"/>
          </a:p>
          <a:p>
            <a:pPr algn="ctr"/>
            <a:r>
              <a:rPr lang="ja-JP" altLang="en-US" sz="1050" dirty="0"/>
              <a:t>　</a:t>
            </a:r>
            <a:r>
              <a:rPr lang="ja-JP" altLang="en-US" sz="1050" dirty="0" smtClean="0"/>
              <a:t>　申込先：春日井まつり 実行委員会事務局 （春日井市役所３</a:t>
            </a:r>
            <a:r>
              <a:rPr lang="ja-JP" altLang="en-US" sz="1050" dirty="0"/>
              <a:t>Ｆ</a:t>
            </a:r>
            <a:r>
              <a:rPr lang="ja-JP" altLang="en-US" sz="1050" dirty="0" smtClean="0"/>
              <a:t>　市民活動推進課）</a:t>
            </a:r>
            <a:endParaRPr lang="en-US" altLang="ja-JP" sz="1050" dirty="0" smtClean="0"/>
          </a:p>
          <a:p>
            <a:pPr algn="ctr"/>
            <a:r>
              <a:rPr lang="ja-JP" altLang="en-US" sz="1050" dirty="0" smtClean="0"/>
              <a:t>〒４８６－８６８６</a:t>
            </a:r>
            <a:r>
              <a:rPr lang="ja-JP" altLang="en-US" sz="1050" dirty="0"/>
              <a:t>　</a:t>
            </a:r>
            <a:r>
              <a:rPr lang="ja-JP" altLang="en-US" sz="1050" dirty="0" smtClean="0"/>
              <a:t>春日井市鳥居松町５－４４</a:t>
            </a:r>
            <a:endParaRPr lang="en-US" altLang="ja-JP" sz="1050" dirty="0" smtClean="0"/>
          </a:p>
          <a:p>
            <a:pPr algn="ctr"/>
            <a:r>
              <a:rPr lang="ja-JP" altLang="en-US" sz="1050" dirty="0">
                <a:latin typeface="+mj-ea"/>
              </a:rPr>
              <a:t>電話 </a:t>
            </a:r>
            <a:r>
              <a:rPr lang="ja-JP" altLang="en-US" sz="1050" dirty="0" smtClean="0">
                <a:latin typeface="+mj-ea"/>
              </a:rPr>
              <a:t>８５－６６２２</a:t>
            </a:r>
            <a:r>
              <a:rPr lang="en-US" altLang="ja-JP" sz="1050" dirty="0" smtClean="0">
                <a:latin typeface="+mj-ea"/>
              </a:rPr>
              <a:t>      </a:t>
            </a:r>
            <a:r>
              <a:rPr lang="en-US" altLang="ja-JP" sz="1050" dirty="0" smtClean="0"/>
              <a:t>FAX </a:t>
            </a:r>
            <a:r>
              <a:rPr lang="ja-JP" altLang="en-US" sz="1050" dirty="0" smtClean="0"/>
              <a:t>８４</a:t>
            </a:r>
            <a:r>
              <a:rPr lang="en-US" altLang="ja-JP" sz="1050" dirty="0" smtClean="0">
                <a:latin typeface="+mj-ea"/>
              </a:rPr>
              <a:t>-</a:t>
            </a:r>
            <a:r>
              <a:rPr lang="ja-JP" altLang="en-US" sz="1050" dirty="0" smtClean="0">
                <a:latin typeface="+mj-ea"/>
              </a:rPr>
              <a:t>８７３１　</a:t>
            </a:r>
            <a:endParaRPr lang="en-US" altLang="ja-JP" sz="1050" dirty="0" smtClean="0">
              <a:latin typeface="+mj-ea"/>
            </a:endParaRPr>
          </a:p>
          <a:p>
            <a:pPr algn="ctr"/>
            <a:r>
              <a:rPr lang="ja-JP" altLang="en-US" sz="1050" dirty="0" smtClean="0">
                <a:latin typeface="+mj-ea"/>
              </a:rPr>
              <a:t>メール　</a:t>
            </a:r>
            <a:r>
              <a:rPr lang="en-US" altLang="ja-JP" sz="1050" dirty="0" smtClean="0">
                <a:latin typeface="+mj-ea"/>
              </a:rPr>
              <a:t>matsuri@city.kasugai.lg.jp</a:t>
            </a:r>
            <a:endParaRPr kumimoji="1" lang="ja-JP" altLang="en-US" sz="1050" dirty="0"/>
          </a:p>
        </p:txBody>
      </p:sp>
      <p:sp>
        <p:nvSpPr>
          <p:cNvPr id="14" name="テキスト ボックス 13"/>
          <p:cNvSpPr txBox="1"/>
          <p:nvPr/>
        </p:nvSpPr>
        <p:spPr>
          <a:xfrm>
            <a:off x="893286" y="3203848"/>
            <a:ext cx="1383586" cy="215444"/>
          </a:xfrm>
          <a:prstGeom prst="rect">
            <a:avLst/>
          </a:prstGeom>
          <a:noFill/>
        </p:spPr>
        <p:txBody>
          <a:bodyPr wrap="square" rtlCol="0">
            <a:spAutoFit/>
          </a:bodyPr>
          <a:lstStyle/>
          <a:p>
            <a:r>
              <a:rPr kumimoji="1" lang="ja-JP" altLang="en-US" sz="800" dirty="0" smtClean="0"/>
              <a:t>（保護者氏名　　　　　　　　）</a:t>
            </a:r>
            <a:endParaRPr kumimoji="1" lang="ja-JP" altLang="en-US" sz="800" dirty="0"/>
          </a:p>
        </p:txBody>
      </p:sp>
      <p:sp>
        <p:nvSpPr>
          <p:cNvPr id="17" name="テキスト ボックス 16"/>
          <p:cNvSpPr txBox="1"/>
          <p:nvPr/>
        </p:nvSpPr>
        <p:spPr>
          <a:xfrm>
            <a:off x="893286" y="3697500"/>
            <a:ext cx="1383586" cy="215444"/>
          </a:xfrm>
          <a:prstGeom prst="rect">
            <a:avLst/>
          </a:prstGeom>
          <a:noFill/>
        </p:spPr>
        <p:txBody>
          <a:bodyPr wrap="square" rtlCol="0">
            <a:spAutoFit/>
          </a:bodyPr>
          <a:lstStyle/>
          <a:p>
            <a:r>
              <a:rPr kumimoji="1" lang="ja-JP" altLang="en-US" sz="800" dirty="0" smtClean="0"/>
              <a:t>（保護者氏名　　　　　　　　）</a:t>
            </a:r>
            <a:endParaRPr kumimoji="1" lang="ja-JP" altLang="en-US" sz="800" dirty="0"/>
          </a:p>
        </p:txBody>
      </p:sp>
      <p:sp>
        <p:nvSpPr>
          <p:cNvPr id="20" name="テキスト ボックス 19"/>
          <p:cNvSpPr txBox="1"/>
          <p:nvPr/>
        </p:nvSpPr>
        <p:spPr>
          <a:xfrm>
            <a:off x="893286" y="4284548"/>
            <a:ext cx="1383586" cy="215444"/>
          </a:xfrm>
          <a:prstGeom prst="rect">
            <a:avLst/>
          </a:prstGeom>
          <a:noFill/>
        </p:spPr>
        <p:txBody>
          <a:bodyPr wrap="square" rtlCol="0">
            <a:spAutoFit/>
          </a:bodyPr>
          <a:lstStyle/>
          <a:p>
            <a:r>
              <a:rPr kumimoji="1" lang="ja-JP" altLang="en-US" sz="800" dirty="0" smtClean="0"/>
              <a:t>（保護者氏名　　　　　　　　）</a:t>
            </a:r>
            <a:endParaRPr kumimoji="1" lang="ja-JP" altLang="en-US" sz="800" dirty="0"/>
          </a:p>
        </p:txBody>
      </p:sp>
      <p:graphicFrame>
        <p:nvGraphicFramePr>
          <p:cNvPr id="15" name="表 14"/>
          <p:cNvGraphicFramePr>
            <a:graphicFrameLocks noGrp="1"/>
          </p:cNvGraphicFramePr>
          <p:nvPr>
            <p:extLst/>
          </p:nvPr>
        </p:nvGraphicFramePr>
        <p:xfrm>
          <a:off x="263416" y="4765551"/>
          <a:ext cx="6336704" cy="586864"/>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20000"/>
                    </a:ext>
                  </a:extLst>
                </a:gridCol>
                <a:gridCol w="5400600">
                  <a:extLst>
                    <a:ext uri="{9D8B030D-6E8A-4147-A177-3AD203B41FA5}">
                      <a16:colId xmlns:a16="http://schemas.microsoft.com/office/drawing/2014/main" xmlns="" val="20001"/>
                    </a:ext>
                  </a:extLst>
                </a:gridCol>
              </a:tblGrid>
              <a:tr h="58686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21" name="テキスト ボックス 20"/>
          <p:cNvSpPr txBox="1"/>
          <p:nvPr/>
        </p:nvSpPr>
        <p:spPr>
          <a:xfrm>
            <a:off x="263416" y="4834216"/>
            <a:ext cx="813925" cy="369332"/>
          </a:xfrm>
          <a:prstGeom prst="rect">
            <a:avLst/>
          </a:prstGeom>
          <a:noFill/>
        </p:spPr>
        <p:txBody>
          <a:bodyPr wrap="square" rtlCol="0">
            <a:spAutoFit/>
          </a:bodyPr>
          <a:lstStyle/>
          <a:p>
            <a:pPr algn="ctr"/>
            <a:r>
              <a:rPr lang="ja-JP" altLang="en-US" dirty="0"/>
              <a:t>備考</a:t>
            </a:r>
          </a:p>
        </p:txBody>
      </p:sp>
      <p:sp>
        <p:nvSpPr>
          <p:cNvPr id="22" name="テキスト ボックス 21"/>
          <p:cNvSpPr txBox="1"/>
          <p:nvPr/>
        </p:nvSpPr>
        <p:spPr>
          <a:xfrm>
            <a:off x="238810" y="4499992"/>
            <a:ext cx="2496033" cy="276999"/>
          </a:xfrm>
          <a:prstGeom prst="rect">
            <a:avLst/>
          </a:prstGeom>
          <a:noFill/>
        </p:spPr>
        <p:txBody>
          <a:bodyPr wrap="square" rtlCol="0">
            <a:spAutoFit/>
          </a:bodyPr>
          <a:lstStyle/>
          <a:p>
            <a:r>
              <a:rPr kumimoji="1" lang="ja-JP" altLang="en-US" sz="1200" dirty="0" smtClean="0"/>
              <a:t>心配事など何でもご記入ください。</a:t>
            </a:r>
            <a:endParaRPr kumimoji="1" lang="ja-JP" altLang="en-US" sz="1200" dirty="0"/>
          </a:p>
        </p:txBody>
      </p:sp>
    </p:spTree>
    <p:extLst>
      <p:ext uri="{BB962C8B-B14F-4D97-AF65-F5344CB8AC3E}">
        <p14:creationId xmlns:p14="http://schemas.microsoft.com/office/powerpoint/2010/main" val="3338687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653</Words>
  <Application>Microsoft Office PowerPoint</Application>
  <PresentationFormat>画面に合わせる (4:3)</PresentationFormat>
  <Paragraphs>113</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Company>中部大学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早川隆也</dc:creator>
  <cp:lastModifiedBy>安藤　智史</cp:lastModifiedBy>
  <cp:revision>108</cp:revision>
  <cp:lastPrinted>2018-06-19T05:27:16Z</cp:lastPrinted>
  <dcterms:created xsi:type="dcterms:W3CDTF">2016-04-25T12:27:48Z</dcterms:created>
  <dcterms:modified xsi:type="dcterms:W3CDTF">2018-06-19T05:27:22Z</dcterms:modified>
</cp:coreProperties>
</file>